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handoutMasterIdLst>
    <p:handoutMasterId r:id="rId18"/>
  </p:handoutMasterIdLst>
  <p:sldIdLst>
    <p:sldId id="259" r:id="rId2"/>
    <p:sldId id="266" r:id="rId3"/>
    <p:sldId id="263" r:id="rId4"/>
    <p:sldId id="270" r:id="rId5"/>
    <p:sldId id="273" r:id="rId6"/>
    <p:sldId id="265" r:id="rId7"/>
    <p:sldId id="275" r:id="rId8"/>
    <p:sldId id="267" r:id="rId9"/>
    <p:sldId id="269" r:id="rId10"/>
    <p:sldId id="268" r:id="rId11"/>
    <p:sldId id="260" r:id="rId12"/>
    <p:sldId id="262" r:id="rId13"/>
    <p:sldId id="271" r:id="rId14"/>
    <p:sldId id="27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39"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F3E7CB-37AE-4057-AC23-B151C588DCD2}" type="datetimeFigureOut">
              <a:rPr lang="en-US" smtClean="0"/>
              <a:pPr/>
              <a:t>11/13/2012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7BA65A-8D63-493C-9EDA-5810E508505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0EF9B6-9D67-4334-907F-EE5A73F04DFD}" type="datetimeFigureOut">
              <a:rPr lang="en-US" smtClean="0"/>
              <a:pPr/>
              <a:t>11/13/2012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E40D3-5543-4036-986C-C3143EABF0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2E40D3-5543-4036-986C-C3143EABF0B8}"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662D1-0625-495D-B529-38F913658E1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B5AC1-FDC9-4394-BF4B-AB87C3B7D6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662D1-0625-495D-B529-38F913658E1C}" type="datetimeFigureOut">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B5AC1-FDC9-4394-BF4B-AB87C3B7D6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globaltableadventure.com/wp-content/uploads/2011/11/feasting-at-the-global-banquet.jpg"/>
          <p:cNvPicPr/>
          <p:nvPr/>
        </p:nvPicPr>
        <p:blipFill>
          <a:blip r:embed="rId2" cstate="print"/>
          <a:srcRect/>
          <a:stretch>
            <a:fillRect/>
          </a:stretch>
        </p:blipFill>
        <p:spPr bwMode="auto">
          <a:xfrm>
            <a:off x="2286000" y="2133600"/>
            <a:ext cx="3671119" cy="2743200"/>
          </a:xfrm>
          <a:prstGeom prst="rect">
            <a:avLst/>
          </a:prstGeom>
          <a:noFill/>
          <a:ln w="9525">
            <a:noFill/>
            <a:miter lim="800000"/>
            <a:headEnd/>
            <a:tailEnd/>
          </a:ln>
        </p:spPr>
      </p:pic>
      <p:sp>
        <p:nvSpPr>
          <p:cNvPr id="6" name="Rectangle 5"/>
          <p:cNvSpPr/>
          <p:nvPr/>
        </p:nvSpPr>
        <p:spPr>
          <a:xfrm>
            <a:off x="0" y="838200"/>
            <a:ext cx="8901796" cy="2062103"/>
          </a:xfrm>
          <a:prstGeom prst="rect">
            <a:avLst/>
          </a:prstGeom>
        </p:spPr>
        <p:txBody>
          <a:bodyPr wrap="none">
            <a:spAutoFit/>
          </a:bodyPr>
          <a:lstStyle/>
          <a:p>
            <a:r>
              <a:rPr lang="en-US" sz="3200" dirty="0" smtClean="0">
                <a:latin typeface="Algerian"/>
                <a:ea typeface="MS Mincho"/>
                <a:cs typeface="Arial"/>
              </a:rPr>
              <a:t> The MONTSERRAT Global Society Cluster</a:t>
            </a:r>
          </a:p>
          <a:p>
            <a:pPr algn="ctr"/>
            <a:r>
              <a:rPr lang="en-US" sz="3200" dirty="0" smtClean="0">
                <a:latin typeface="Algerian"/>
                <a:ea typeface="MS Mincho"/>
                <a:cs typeface="Arial"/>
              </a:rPr>
              <a:t>Global hunger banquet</a:t>
            </a:r>
          </a:p>
          <a:p>
            <a:endParaRPr lang="en-US" sz="3200" dirty="0" smtClean="0">
              <a:latin typeface="Algerian"/>
              <a:ea typeface="MS Mincho"/>
              <a:cs typeface="Arial"/>
            </a:endParaRPr>
          </a:p>
          <a:p>
            <a:endParaRPr lang="en-US" sz="3200" dirty="0"/>
          </a:p>
        </p:txBody>
      </p:sp>
      <p:sp>
        <p:nvSpPr>
          <p:cNvPr id="9" name="Rectangle 8"/>
          <p:cNvSpPr/>
          <p:nvPr/>
        </p:nvSpPr>
        <p:spPr>
          <a:xfrm>
            <a:off x="2209800" y="5105400"/>
            <a:ext cx="3850991" cy="923330"/>
          </a:xfrm>
          <a:prstGeom prst="rect">
            <a:avLst/>
          </a:prstGeom>
        </p:spPr>
        <p:txBody>
          <a:bodyPr wrap="none">
            <a:spAutoFit/>
          </a:bodyPr>
          <a:lstStyle/>
          <a:p>
            <a:pPr algn="ctr"/>
            <a:r>
              <a:rPr lang="en-US" sz="5400" b="1" dirty="0" smtClean="0"/>
              <a:t>Hunger Stats</a:t>
            </a:r>
            <a:endParaRPr lang="en-US"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a:t/>
            </a:r>
            <a:br>
              <a:rPr lang="en-US" b="1" i="1" dirty="0"/>
            </a:br>
            <a:r>
              <a:rPr lang="en-US" b="1" i="1" dirty="0" smtClean="0"/>
              <a:t/>
            </a:r>
            <a:br>
              <a:rPr lang="en-US" b="1" i="1" dirty="0" smtClean="0"/>
            </a:br>
            <a:r>
              <a:rPr lang="en-US" b="1" i="1" dirty="0"/>
              <a:t/>
            </a:r>
            <a:br>
              <a:rPr lang="en-US" b="1" i="1" dirty="0"/>
            </a:br>
            <a:r>
              <a:rPr lang="en-US" b="1" i="1" dirty="0" smtClean="0"/>
              <a:t/>
            </a:r>
            <a:br>
              <a:rPr lang="en-US" b="1" i="1" dirty="0" smtClean="0"/>
            </a:br>
            <a:r>
              <a:rPr lang="en-US" b="1" dirty="0" smtClean="0"/>
              <a:t>In developing countries, almost one out of every 15 children will die before they reach the age of five.</a:t>
            </a:r>
            <a:br>
              <a:rPr lang="en-US" b="1" dirty="0" smtClean="0"/>
            </a:br>
            <a:r>
              <a:rPr lang="en-US" dirty="0" smtClean="0"/>
              <a:t>                                  </a:t>
            </a:r>
            <a:r>
              <a:rPr lang="en-US" sz="3600" i="1" dirty="0" smtClean="0"/>
              <a:t>(Source: UNICEF)</a:t>
            </a:r>
            <a:endParaRPr lang="en-US" sz="3600" i="1" dirty="0"/>
          </a:p>
        </p:txBody>
      </p:sp>
      <p:pic>
        <p:nvPicPr>
          <p:cNvPr id="26626" name="Picture 2" descr="https://encrypted-tbn1.gstatic.com/images?q=tbn:ANd9GcStrzFbgamybOmah6SnVlGYzKvPWRwq4BMtGfMOw2VFVzrEp1DvjA"/>
          <p:cNvPicPr>
            <a:picLocks noChangeAspect="1" noChangeArrowheads="1"/>
          </p:cNvPicPr>
          <p:nvPr/>
        </p:nvPicPr>
        <p:blipFill>
          <a:blip r:embed="rId2" cstate="print"/>
          <a:srcRect/>
          <a:stretch>
            <a:fillRect/>
          </a:stretch>
        </p:blipFill>
        <p:spPr bwMode="auto">
          <a:xfrm>
            <a:off x="304800" y="685800"/>
            <a:ext cx="2447925" cy="18669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0"/>
            <a:ext cx="8229600" cy="1143000"/>
          </a:xfrm>
        </p:spPr>
        <p:txBody>
          <a:bodyPr>
            <a:normAutofit fontScale="90000"/>
          </a:bodyPr>
          <a:lstStyle/>
          <a:p>
            <a:pPr lvl="0"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b="1" dirty="0" smtClean="0"/>
              <a:t>Women make up a little over half of the world's population, but they account for over 60 percent of the world’s hungry.</a:t>
            </a:r>
            <a:r>
              <a:rPr lang="en-US" dirty="0" smtClean="0"/>
              <a:t/>
            </a:r>
            <a:br>
              <a:rPr lang="en-US" dirty="0" smtClean="0"/>
            </a:br>
            <a:r>
              <a:rPr lang="en-US" dirty="0" smtClean="0"/>
              <a:t>                    (</a:t>
            </a:r>
            <a:r>
              <a:rPr lang="en-US" sz="3600" i="1" dirty="0" smtClean="0"/>
              <a:t>Source:  ECOSOC, United Nations)</a:t>
            </a:r>
            <a:r>
              <a:rPr lang="en-US" dirty="0" smtClean="0"/>
              <a:t/>
            </a:r>
            <a:br>
              <a:rPr lang="en-US" dirty="0" smtClean="0"/>
            </a:br>
            <a:endParaRPr lang="en-US" dirty="0"/>
          </a:p>
        </p:txBody>
      </p:sp>
      <p:pic>
        <p:nvPicPr>
          <p:cNvPr id="1029" name="Picture 5" descr="https://encrypted-tbn0.gstatic.com/images?q=tbn:ANd9GcSjhrpMjSy5ohnLUeGtFjP1XuZ1lBWnmiaq2aXhJ-jd00Z0OiEMZA"/>
          <p:cNvPicPr>
            <a:picLocks noChangeAspect="1" noChangeArrowheads="1"/>
          </p:cNvPicPr>
          <p:nvPr/>
        </p:nvPicPr>
        <p:blipFill>
          <a:blip r:embed="rId2" cstate="print"/>
          <a:srcRect/>
          <a:stretch>
            <a:fillRect/>
          </a:stretch>
        </p:blipFill>
        <p:spPr bwMode="auto">
          <a:xfrm>
            <a:off x="304800" y="609600"/>
            <a:ext cx="2476500" cy="184785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t>
            </a:r>
            <a:r>
              <a:rPr lang="en-US" dirty="0" smtClean="0"/>
              <a:t>                       </a:t>
            </a:r>
            <a:br>
              <a:rPr lang="en-US" dirty="0" smtClean="0"/>
            </a:br>
            <a:r>
              <a:rPr lang="en-US" dirty="0"/>
              <a:t> </a:t>
            </a:r>
            <a:r>
              <a:rPr lang="en-US" dirty="0" smtClean="0"/>
              <a:t>                        </a:t>
            </a:r>
            <a:r>
              <a:rPr lang="en-US" b="1" dirty="0" smtClean="0"/>
              <a:t>Ten percent of American</a:t>
            </a:r>
            <a:br>
              <a:rPr lang="en-US" b="1" dirty="0" smtClean="0"/>
            </a:br>
            <a:r>
              <a:rPr lang="en-US" b="1" dirty="0"/>
              <a:t> </a:t>
            </a:r>
            <a:r>
              <a:rPr lang="en-US" b="1" dirty="0" smtClean="0"/>
              <a:t>                        households were not able to provide their children with “adequate, nutritious” food at times during 2011. This translates into more than 16.6 million children — or 22 percent of all American kids.</a:t>
            </a:r>
            <a:br>
              <a:rPr lang="en-US" b="1" dirty="0" smtClean="0"/>
            </a:br>
            <a:r>
              <a:rPr lang="en-US" b="1" dirty="0"/>
              <a:t/>
            </a:r>
            <a:br>
              <a:rPr lang="en-US" b="1" dirty="0"/>
            </a:br>
            <a:endParaRPr lang="en-US" b="1" dirty="0"/>
          </a:p>
        </p:txBody>
      </p:sp>
      <p:sp>
        <p:nvSpPr>
          <p:cNvPr id="3" name="Rectangle 2"/>
          <p:cNvSpPr/>
          <p:nvPr/>
        </p:nvSpPr>
        <p:spPr>
          <a:xfrm>
            <a:off x="1143000" y="5410200"/>
            <a:ext cx="8001000" cy="584775"/>
          </a:xfrm>
          <a:prstGeom prst="rect">
            <a:avLst/>
          </a:prstGeom>
        </p:spPr>
        <p:txBody>
          <a:bodyPr wrap="square">
            <a:spAutoFit/>
          </a:bodyPr>
          <a:lstStyle/>
          <a:p>
            <a:r>
              <a:rPr lang="en-US" sz="3200" i="1" dirty="0" smtClean="0"/>
              <a:t> (Source: US Department of Agriculture, USDA)</a:t>
            </a:r>
            <a:endParaRPr lang="en-US" sz="3200" i="1" dirty="0"/>
          </a:p>
        </p:txBody>
      </p:sp>
      <p:pic>
        <p:nvPicPr>
          <p:cNvPr id="22530" name="Picture 2" descr="https://encrypted-tbn2.gstatic.com/images?q=tbn:ANd9GcQ8EvF5VkC14PfUVOhVurTWgKpGAG1duirh-usRQfEw8VoO3NYxDQ"/>
          <p:cNvPicPr>
            <a:picLocks noChangeAspect="1" noChangeArrowheads="1"/>
          </p:cNvPicPr>
          <p:nvPr/>
        </p:nvPicPr>
        <p:blipFill>
          <a:blip r:embed="rId2" cstate="print"/>
          <a:srcRect/>
          <a:stretch>
            <a:fillRect/>
          </a:stretch>
        </p:blipFill>
        <p:spPr bwMode="auto">
          <a:xfrm>
            <a:off x="533400" y="381000"/>
            <a:ext cx="2619375" cy="174307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A new AARP Foundation study shows that nearly 9 million older adults in the United States face the risk of hunger – meaning they are forced to skip meals or buy poor quality food.</a:t>
            </a:r>
            <a:br>
              <a:rPr lang="en-US" b="1" dirty="0" smtClean="0"/>
            </a:br>
            <a:r>
              <a:rPr lang="en-US" b="1" dirty="0"/>
              <a:t/>
            </a:r>
            <a:br>
              <a:rPr lang="en-US" b="1" dirty="0"/>
            </a:br>
            <a:r>
              <a:rPr lang="en-US" b="1" dirty="0" smtClean="0"/>
              <a:t>     </a:t>
            </a:r>
            <a:r>
              <a:rPr lang="en-US" sz="2700" i="1" dirty="0" smtClean="0"/>
              <a:t>(Source: American Association of Retired Persons, AARP)</a:t>
            </a:r>
            <a:br>
              <a:rPr lang="en-US" sz="2700" i="1" dirty="0" smtClean="0"/>
            </a:br>
            <a:endParaRPr lang="en-US" sz="2700" i="1" dirty="0"/>
          </a:p>
        </p:txBody>
      </p:sp>
      <p:pic>
        <p:nvPicPr>
          <p:cNvPr id="28674" name="Picture 2" descr="https://encrypted-tbn2.gstatic.com/images?q=tbn:ANd9GcTs95lWwlmJ0uqfV3J1Xm9YwiTiMTrKvrUYp3H9QXC5RwhcKnZU"/>
          <p:cNvPicPr>
            <a:picLocks noChangeAspect="1" noChangeArrowheads="1"/>
          </p:cNvPicPr>
          <p:nvPr/>
        </p:nvPicPr>
        <p:blipFill>
          <a:blip r:embed="rId2" cstate="print"/>
          <a:srcRect/>
          <a:stretch>
            <a:fillRect/>
          </a:stretch>
        </p:blipFill>
        <p:spPr bwMode="auto">
          <a:xfrm>
            <a:off x="1981200" y="457200"/>
            <a:ext cx="3810000" cy="114300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0"/>
          <a:ext cx="8153400" cy="6858825"/>
        </p:xfrm>
        <a:graphic>
          <a:graphicData uri="http://schemas.openxmlformats.org/drawingml/2006/table">
            <a:tbl>
              <a:tblPr/>
              <a:tblGrid>
                <a:gridCol w="8153400"/>
              </a:tblGrid>
              <a:tr h="912047">
                <a:tc>
                  <a:txBody>
                    <a:bodyPr/>
                    <a:lstStyle/>
                    <a:p>
                      <a:r>
                        <a:rPr lang="en-US" sz="4000" b="1" dirty="0" smtClean="0"/>
                        <a:t> </a:t>
                      </a:r>
                    </a:p>
                    <a:p>
                      <a:r>
                        <a:rPr lang="en-US" sz="3600" b="1" dirty="0" smtClean="0"/>
                        <a:t>Worcester  Hunger Statistics</a:t>
                      </a:r>
                    </a:p>
                    <a:p>
                      <a:endParaRPr lang="en-US" sz="2800" b="1" dirty="0" smtClean="0"/>
                    </a:p>
                  </a:txBody>
                  <a:tcPr marL="44956" marR="44956" marT="44956" marB="44956" anchor="ctr">
                    <a:lnL>
                      <a:noFill/>
                    </a:lnL>
                    <a:lnR>
                      <a:noFill/>
                    </a:lnR>
                    <a:lnT>
                      <a:noFill/>
                    </a:lnT>
                    <a:lnB>
                      <a:noFill/>
                    </a:lnB>
                    <a:solidFill>
                      <a:srgbClr val="FFFFAA"/>
                    </a:solidFill>
                  </a:tcPr>
                </a:tc>
              </a:tr>
              <a:tr h="5183953">
                <a:tc>
                  <a:txBody>
                    <a:bodyPr/>
                    <a:lstStyle/>
                    <a:p>
                      <a:pPr>
                        <a:buFont typeface="Arial"/>
                        <a:buChar char="•"/>
                      </a:pPr>
                      <a:r>
                        <a:rPr lang="en-US" sz="2400" b="1" dirty="0"/>
                        <a:t>1 in 3 </a:t>
                      </a:r>
                      <a:r>
                        <a:rPr lang="en-US" sz="2400" b="1" dirty="0" smtClean="0"/>
                        <a:t>children </a:t>
                      </a:r>
                      <a:r>
                        <a:rPr lang="en-US" sz="2400" b="1" dirty="0"/>
                        <a:t>living in 14 low-income </a:t>
                      </a:r>
                      <a:r>
                        <a:rPr lang="en-US" sz="2400" b="1" dirty="0" smtClean="0"/>
                        <a:t>neighborhoods </a:t>
                      </a:r>
                      <a:r>
                        <a:rPr lang="en-US" sz="2400" b="1" dirty="0"/>
                        <a:t>in Worcester are hungry or at-risk of being hungry each month.</a:t>
                      </a:r>
                      <a:r>
                        <a:rPr lang="en-US" sz="2400" dirty="0"/>
                        <a:t> </a:t>
                      </a:r>
                      <a:endParaRPr lang="en-US" sz="2400" dirty="0" smtClean="0"/>
                    </a:p>
                    <a:p>
                      <a:pPr>
                        <a:buFont typeface="Arial"/>
                        <a:buChar char="•"/>
                      </a:pPr>
                      <a:endParaRPr lang="en-US" sz="2400" dirty="0"/>
                    </a:p>
                    <a:p>
                      <a:pPr>
                        <a:buFont typeface="Arial"/>
                        <a:buChar char="•"/>
                      </a:pPr>
                      <a:r>
                        <a:rPr lang="en-US" sz="2400" b="1" dirty="0" smtClean="0"/>
                        <a:t>20.9</a:t>
                      </a:r>
                      <a:r>
                        <a:rPr lang="en-US" sz="2400" b="1" dirty="0"/>
                        <a:t>% of families in Worcester live below the poverty level.</a:t>
                      </a:r>
                      <a:r>
                        <a:rPr lang="en-US" sz="2400" dirty="0"/>
                        <a:t> </a:t>
                      </a:r>
                      <a:endParaRPr lang="en-US" sz="2400" dirty="0" smtClean="0"/>
                    </a:p>
                    <a:p>
                      <a:pPr>
                        <a:buFont typeface="Arial"/>
                        <a:buChar char="•"/>
                      </a:pPr>
                      <a:endParaRPr lang="en-US" sz="2400" dirty="0" smtClean="0"/>
                    </a:p>
                    <a:p>
                      <a:pPr>
                        <a:buFont typeface="Arial"/>
                        <a:buChar char="•"/>
                      </a:pPr>
                      <a:r>
                        <a:rPr lang="en-US" sz="2400" b="1" dirty="0" smtClean="0"/>
                        <a:t>72</a:t>
                      </a:r>
                      <a:r>
                        <a:rPr lang="en-US" sz="2400" b="1" dirty="0"/>
                        <a:t>% of children in Worcester Public Schools are eligible for free or reduced-cost meals.</a:t>
                      </a:r>
                      <a:r>
                        <a:rPr lang="en-US" sz="2400" dirty="0"/>
                        <a:t> </a:t>
                      </a:r>
                      <a:endParaRPr lang="en-US" sz="2400" dirty="0" smtClean="0"/>
                    </a:p>
                    <a:p>
                      <a:pPr>
                        <a:buFont typeface="Arial"/>
                        <a:buChar char="•"/>
                      </a:pPr>
                      <a:endParaRPr lang="en-US" sz="2400" dirty="0"/>
                    </a:p>
                    <a:p>
                      <a:pPr>
                        <a:buFont typeface="Arial"/>
                        <a:buChar char="•"/>
                      </a:pPr>
                      <a:r>
                        <a:rPr lang="en-US" sz="2400" b="1" dirty="0"/>
                        <a:t>32% of surveyed mothers not living in shelters stated there were days last month when family members went without food.</a:t>
                      </a:r>
                      <a:r>
                        <a:rPr lang="en-US" sz="2400" dirty="0"/>
                        <a:t> </a:t>
                      </a:r>
                      <a:endParaRPr lang="en-US" sz="2400" dirty="0" smtClean="0"/>
                    </a:p>
                    <a:p>
                      <a:pPr>
                        <a:buFont typeface="Arial"/>
                        <a:buChar char="•"/>
                      </a:pPr>
                      <a:endParaRPr lang="en-US" sz="1700" dirty="0" smtClean="0"/>
                    </a:p>
                    <a:p>
                      <a:pPr>
                        <a:buFont typeface="Arial"/>
                        <a:buNone/>
                      </a:pPr>
                      <a:r>
                        <a:rPr lang="en-US" sz="1700" dirty="0" smtClean="0"/>
                        <a:t>                                                                                           </a:t>
                      </a:r>
                      <a:r>
                        <a:rPr lang="en-US" sz="2000" i="1" dirty="0" smtClean="0"/>
                        <a:t>   (Source: Rachel’s Tab</a:t>
                      </a:r>
                      <a:r>
                        <a:rPr lang="en-US" sz="2000" i="1" baseline="0" dirty="0" smtClean="0"/>
                        <a:t>le)</a:t>
                      </a:r>
                      <a:endParaRPr lang="en-US" sz="2000" i="1" dirty="0"/>
                    </a:p>
                  </a:txBody>
                  <a:tcPr marL="44956" marR="44956" marT="44956" marB="44956" anchor="ctr">
                    <a:lnL>
                      <a:noFill/>
                    </a:lnL>
                    <a:lnR>
                      <a:noFill/>
                    </a:lnR>
                    <a:lnT>
                      <a:noFill/>
                    </a:lnT>
                    <a:lnB>
                      <a:noFill/>
                    </a:lnB>
                    <a:solidFill>
                      <a:srgbClr val="FFFFDD"/>
                    </a:solidFill>
                  </a:tcPr>
                </a:tc>
              </a:tr>
            </a:tbl>
          </a:graphicData>
        </a:graphic>
      </p:graphicFrame>
      <p:pic>
        <p:nvPicPr>
          <p:cNvPr id="29700" name="Picture 4" descr="https://encrypted-tbn3.gstatic.com/images?q=tbn:ANd9GcQcjDLqBEbGa-uAqTpg0X2BLnchytX90ZwvAnPxUOWSMwOuc_L-"/>
          <p:cNvPicPr>
            <a:picLocks noChangeAspect="1" noChangeArrowheads="1"/>
          </p:cNvPicPr>
          <p:nvPr/>
        </p:nvPicPr>
        <p:blipFill>
          <a:blip r:embed="rId2" cstate="print"/>
          <a:srcRect/>
          <a:stretch>
            <a:fillRect/>
          </a:stretch>
        </p:blipFill>
        <p:spPr bwMode="auto">
          <a:xfrm>
            <a:off x="6172200" y="0"/>
            <a:ext cx="2286000" cy="1524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563562"/>
          </a:xfrm>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 </a:t>
            </a:r>
            <a:r>
              <a:rPr lang="en-US" dirty="0" smtClean="0"/>
              <a:t>                </a:t>
            </a:r>
            <a:r>
              <a:rPr lang="en-US" b="1" u="sng" dirty="0" smtClean="0"/>
              <a:t>HOLY CROSS FOOD STATS</a:t>
            </a:r>
            <a:br>
              <a:rPr lang="en-US" b="1" u="sng" dirty="0" smtClean="0"/>
            </a:br>
            <a:r>
              <a:rPr lang="en-US" dirty="0"/>
              <a:t/>
            </a:r>
            <a:br>
              <a:rPr lang="en-US" dirty="0"/>
            </a:br>
            <a:r>
              <a:rPr lang="en-US" b="1" dirty="0" smtClean="0"/>
              <a:t>Reductions in food waste over a six-month period after the elimination of trays in Kimball Dining Hall:</a:t>
            </a:r>
            <a:br>
              <a:rPr lang="en-US" b="1" dirty="0" smtClean="0"/>
            </a:br>
            <a:r>
              <a:rPr lang="en-US" b="1" dirty="0" smtClean="0"/>
              <a:t>      41,122 </a:t>
            </a:r>
            <a:r>
              <a:rPr lang="en-US" b="1" dirty="0"/>
              <a:t>pounds in food </a:t>
            </a:r>
            <a:r>
              <a:rPr lang="en-US" b="1" dirty="0" smtClean="0"/>
              <a:t>waste</a:t>
            </a:r>
            <a:r>
              <a:rPr lang="en-US" b="1" dirty="0"/>
              <a:t/>
            </a:r>
            <a:br>
              <a:rPr lang="en-US" b="1" dirty="0"/>
            </a:br>
            <a:r>
              <a:rPr lang="en-US" b="1" dirty="0" smtClean="0"/>
              <a:t>      5,874 </a:t>
            </a:r>
            <a:r>
              <a:rPr lang="en-US" b="1" dirty="0"/>
              <a:t>gallons in liquid </a:t>
            </a:r>
            <a:r>
              <a:rPr lang="en-US" b="1" dirty="0" smtClean="0"/>
              <a:t>waste</a:t>
            </a:r>
            <a:br>
              <a:rPr lang="en-US" b="1" dirty="0" smtClean="0"/>
            </a:br>
            <a:r>
              <a:rPr lang="en-US" b="1" dirty="0"/>
              <a:t> </a:t>
            </a:r>
            <a:r>
              <a:rPr lang="en-US" b="1" dirty="0" smtClean="0"/>
              <a:t>     234,987 </a:t>
            </a:r>
            <a:r>
              <a:rPr lang="en-US" b="1" dirty="0"/>
              <a:t>gallons in water </a:t>
            </a:r>
            <a:r>
              <a:rPr lang="en-US" b="1" dirty="0" smtClean="0"/>
              <a:t>usage</a:t>
            </a:r>
            <a:br>
              <a:rPr lang="en-US" b="1" dirty="0" smtClean="0"/>
            </a:br>
            <a:r>
              <a:rPr lang="en-US" b="1" dirty="0" smtClean="0"/>
              <a:t>                       </a:t>
            </a:r>
            <a:r>
              <a:rPr lang="en-US" sz="3200" i="1" dirty="0" smtClean="0"/>
              <a:t>(Source: Holy Cross Magazine)</a:t>
            </a:r>
            <a:endParaRPr lang="en-US" i="1" dirty="0"/>
          </a:p>
        </p:txBody>
      </p:sp>
      <p:pic>
        <p:nvPicPr>
          <p:cNvPr id="34818" name="Picture 2" descr="Kimball  Main Dining Room"/>
          <p:cNvPicPr>
            <a:picLocks noChangeAspect="1" noChangeArrowheads="1"/>
          </p:cNvPicPr>
          <p:nvPr/>
        </p:nvPicPr>
        <p:blipFill>
          <a:blip r:embed="rId3" cstate="print"/>
          <a:srcRect/>
          <a:stretch>
            <a:fillRect/>
          </a:stretch>
        </p:blipFill>
        <p:spPr bwMode="auto">
          <a:xfrm>
            <a:off x="533400" y="304800"/>
            <a:ext cx="1828800" cy="19812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worldhunger.org/articles/10/images/2010hungry_people.gif"/>
          <p:cNvPicPr>
            <a:picLocks noChangeAspect="1" noChangeArrowheads="1"/>
          </p:cNvPicPr>
          <p:nvPr/>
        </p:nvPicPr>
        <p:blipFill>
          <a:blip r:embed="rId2" cstate="print"/>
          <a:srcRect/>
          <a:stretch>
            <a:fillRect/>
          </a:stretch>
        </p:blipFill>
        <p:spPr bwMode="auto">
          <a:xfrm>
            <a:off x="1752600" y="1066800"/>
            <a:ext cx="4629150" cy="4733925"/>
          </a:xfrm>
          <a:prstGeom prst="rect">
            <a:avLst/>
          </a:prstGeom>
          <a:noFill/>
        </p:spPr>
      </p:pic>
      <p:sp>
        <p:nvSpPr>
          <p:cNvPr id="4" name="Rectangle 3"/>
          <p:cNvSpPr/>
          <p:nvPr/>
        </p:nvSpPr>
        <p:spPr>
          <a:xfrm>
            <a:off x="762000" y="609600"/>
            <a:ext cx="6739345" cy="584775"/>
          </a:xfrm>
          <a:prstGeom prst="rect">
            <a:avLst/>
          </a:prstGeom>
        </p:spPr>
        <p:txBody>
          <a:bodyPr wrap="none">
            <a:spAutoFit/>
          </a:bodyPr>
          <a:lstStyle/>
          <a:p>
            <a:r>
              <a:rPr lang="en-US" sz="3200" b="1" dirty="0" smtClean="0"/>
              <a:t>Number of hungry people in the world</a:t>
            </a:r>
            <a:endParaRPr lang="en-US" sz="3200" b="1" dirty="0"/>
          </a:p>
        </p:txBody>
      </p:sp>
      <p:sp>
        <p:nvSpPr>
          <p:cNvPr id="5" name="TextBox 4"/>
          <p:cNvSpPr txBox="1"/>
          <p:nvPr/>
        </p:nvSpPr>
        <p:spPr>
          <a:xfrm>
            <a:off x="1676400" y="6019800"/>
            <a:ext cx="6289094" cy="369332"/>
          </a:xfrm>
          <a:prstGeom prst="rect">
            <a:avLst/>
          </a:prstGeom>
          <a:noFill/>
        </p:spPr>
        <p:txBody>
          <a:bodyPr wrap="none" rtlCol="0">
            <a:spAutoFit/>
          </a:bodyPr>
          <a:lstStyle/>
          <a:p>
            <a:r>
              <a:rPr lang="en-US" i="1" dirty="0" smtClean="0"/>
              <a:t>Source:  Food and Agriculture Organization (FAO), United Nations</a:t>
            </a:r>
            <a:endParaRPr lang="en-US"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sz="2700" b="1" dirty="0" smtClean="0"/>
              <a:t/>
            </a:r>
            <a:br>
              <a:rPr lang="en-US" sz="2700" b="1" dirty="0" smtClean="0"/>
            </a:br>
            <a:r>
              <a:rPr lang="en-US" b="1" dirty="0" smtClean="0"/>
              <a:t/>
            </a:r>
            <a:br>
              <a:rPr lang="en-US" b="1" dirty="0" smtClean="0"/>
            </a:br>
            <a:endParaRPr lang="en-US" b="1" dirty="0"/>
          </a:p>
        </p:txBody>
      </p:sp>
      <p:pic>
        <p:nvPicPr>
          <p:cNvPr id="21506" name="Picture 2" descr="http://www.worldhunger.org/articles/10/images/hungry_timeseries.jpg"/>
          <p:cNvPicPr>
            <a:picLocks noChangeAspect="1" noChangeArrowheads="1"/>
          </p:cNvPicPr>
          <p:nvPr/>
        </p:nvPicPr>
        <p:blipFill>
          <a:blip r:embed="rId2" cstate="print"/>
          <a:srcRect/>
          <a:stretch>
            <a:fillRect/>
          </a:stretch>
        </p:blipFill>
        <p:spPr bwMode="auto">
          <a:xfrm>
            <a:off x="533400" y="1143000"/>
            <a:ext cx="5943600" cy="4372521"/>
          </a:xfrm>
          <a:prstGeom prst="rect">
            <a:avLst/>
          </a:prstGeom>
          <a:noFill/>
        </p:spPr>
      </p:pic>
      <p:sp>
        <p:nvSpPr>
          <p:cNvPr id="5" name="Rectangle 4"/>
          <p:cNvSpPr/>
          <p:nvPr/>
        </p:nvSpPr>
        <p:spPr>
          <a:xfrm>
            <a:off x="228600" y="609600"/>
            <a:ext cx="7810793" cy="523220"/>
          </a:xfrm>
          <a:prstGeom prst="rect">
            <a:avLst/>
          </a:prstGeom>
        </p:spPr>
        <p:txBody>
          <a:bodyPr wrap="none">
            <a:spAutoFit/>
          </a:bodyPr>
          <a:lstStyle/>
          <a:p>
            <a:r>
              <a:rPr lang="en-US" sz="2800" b="1" dirty="0" smtClean="0"/>
              <a:t>Number of hungry people, 1969-2010 </a:t>
            </a:r>
            <a:r>
              <a:rPr lang="en-US" sz="2400" i="1" dirty="0" smtClean="0"/>
              <a:t>(Source: FAO)</a:t>
            </a:r>
            <a:endParaRPr lang="en-US" sz="2400" dirty="0"/>
          </a:p>
        </p:txBody>
      </p:sp>
      <p:sp>
        <p:nvSpPr>
          <p:cNvPr id="6" name="Rectangle 5"/>
          <p:cNvSpPr/>
          <p:nvPr/>
        </p:nvSpPr>
        <p:spPr>
          <a:xfrm>
            <a:off x="457200" y="5410200"/>
            <a:ext cx="7772400" cy="1015663"/>
          </a:xfrm>
          <a:prstGeom prst="rect">
            <a:avLst/>
          </a:prstGeom>
        </p:spPr>
        <p:txBody>
          <a:bodyPr wrap="square">
            <a:spAutoFit/>
          </a:bodyPr>
          <a:lstStyle/>
          <a:p>
            <a:r>
              <a:rPr lang="en-US" sz="2000" b="1" dirty="0" smtClean="0"/>
              <a:t>Whereas good progress was made in reducing chronic hunger in the 1980s and the first half of the 1990s, hunger has been slowly but steadily on the rise for the past decade. </a:t>
            </a:r>
            <a:endParaRPr lang="en-US" sz="2000"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Today, one in eight people do not get enough food to be healthy and lead an active life, making hunger and malnutrition the number one risk to health worldwide.</a:t>
            </a:r>
            <a:endParaRPr lang="en-US" dirty="0"/>
          </a:p>
        </p:txBody>
      </p:sp>
      <p:pic>
        <p:nvPicPr>
          <p:cNvPr id="24578" name="Picture 2" descr="http://www.wfp.org/sites/default/files/hunger-No1-health-risk_0.jpg"/>
          <p:cNvPicPr>
            <a:picLocks noChangeAspect="1" noChangeArrowheads="1"/>
          </p:cNvPicPr>
          <p:nvPr/>
        </p:nvPicPr>
        <p:blipFill>
          <a:blip r:embed="rId2" cstate="print"/>
          <a:srcRect/>
          <a:stretch>
            <a:fillRect/>
          </a:stretch>
        </p:blipFill>
        <p:spPr bwMode="auto">
          <a:xfrm>
            <a:off x="457200" y="3962400"/>
            <a:ext cx="7467600" cy="1828800"/>
          </a:xfrm>
          <a:prstGeom prst="rect">
            <a:avLst/>
          </a:prstGeom>
          <a:noFill/>
        </p:spPr>
      </p:pic>
      <p:sp>
        <p:nvSpPr>
          <p:cNvPr id="4" name="Rectangle 3"/>
          <p:cNvSpPr/>
          <p:nvPr/>
        </p:nvSpPr>
        <p:spPr>
          <a:xfrm>
            <a:off x="1371600" y="5867400"/>
            <a:ext cx="6858000" cy="523220"/>
          </a:xfrm>
          <a:prstGeom prst="rect">
            <a:avLst/>
          </a:prstGeom>
        </p:spPr>
        <p:txBody>
          <a:bodyPr wrap="square">
            <a:spAutoFit/>
          </a:bodyPr>
          <a:lstStyle/>
          <a:p>
            <a:r>
              <a:rPr lang="en-US" sz="2800" i="1" dirty="0" smtClean="0"/>
              <a:t>            (Source: World Food </a:t>
            </a:r>
            <a:r>
              <a:rPr lang="en-US" sz="2800" i="1" dirty="0" err="1" smtClean="0"/>
              <a:t>Programme</a:t>
            </a:r>
            <a:r>
              <a:rPr lang="en-US" sz="2800" i="1" dirty="0" smtClean="0"/>
              <a:t>, WFP)</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b="1" dirty="0" smtClean="0"/>
              <a:t>Foodless days are now a part of life for up to 24 percent of families in India, 27 percent in Nigeria, and 14 percent in Peru.</a:t>
            </a:r>
            <a:br>
              <a:rPr lang="en-US" b="1" dirty="0" smtClean="0"/>
            </a:br>
            <a:r>
              <a:rPr lang="en-US" b="1" dirty="0"/>
              <a:t/>
            </a:r>
            <a:br>
              <a:rPr lang="en-US" b="1" dirty="0"/>
            </a:br>
            <a:r>
              <a:rPr lang="en-US" b="1" dirty="0" smtClean="0"/>
              <a:t>                                  </a:t>
            </a:r>
            <a:r>
              <a:rPr lang="en-US" sz="2800" i="1" dirty="0" smtClean="0"/>
              <a:t>(Source: Save the Children)</a:t>
            </a:r>
            <a:endParaRPr lang="en-US" i="1" dirty="0"/>
          </a:p>
        </p:txBody>
      </p:sp>
      <p:pic>
        <p:nvPicPr>
          <p:cNvPr id="30722" name="Picture 2" descr="https://encrypted-tbn2.gstatic.com/images?q=tbn:ANd9GcQtyZYiK_R0lXFG8hOJfOdlvpfj_oeyUawCTW6v_AKB_9Yt2g3MIQ"/>
          <p:cNvPicPr>
            <a:picLocks noChangeAspect="1" noChangeArrowheads="1"/>
          </p:cNvPicPr>
          <p:nvPr/>
        </p:nvPicPr>
        <p:blipFill>
          <a:blip r:embed="rId2" cstate="print"/>
          <a:srcRect/>
          <a:stretch>
            <a:fillRect/>
          </a:stretch>
        </p:blipFill>
        <p:spPr bwMode="auto">
          <a:xfrm>
            <a:off x="0" y="304800"/>
            <a:ext cx="2228850" cy="204787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b="1" dirty="0" smtClean="0"/>
              <a:t>Malnutrition </a:t>
            </a:r>
            <a:r>
              <a:rPr lang="en-US" b="1" dirty="0" smtClean="0"/>
              <a:t>causes </a:t>
            </a:r>
            <a:r>
              <a:rPr lang="en-US" b="1" dirty="0" smtClean="0"/>
              <a:t>a range of problems, such as being dangerously thin, being too short for one's age, being deficient in vitamins and minerals (such as lacking iron which makes you </a:t>
            </a:r>
            <a:r>
              <a:rPr lang="en-US" b="1" dirty="0" err="1" smtClean="0"/>
              <a:t>anaemic</a:t>
            </a:r>
            <a:r>
              <a:rPr lang="en-US" b="1" dirty="0" smtClean="0"/>
              <a:t>), or even being too fat (obese).</a:t>
            </a:r>
            <a:br>
              <a:rPr lang="en-US" b="1" dirty="0" smtClean="0"/>
            </a:br>
            <a:r>
              <a:rPr lang="en-US" i="1" dirty="0" smtClean="0"/>
              <a:t>                </a:t>
            </a:r>
            <a:br>
              <a:rPr lang="en-US" i="1" dirty="0" smtClean="0"/>
            </a:br>
            <a:r>
              <a:rPr lang="en-US" i="1" dirty="0"/>
              <a:t> </a:t>
            </a:r>
            <a:r>
              <a:rPr lang="en-US" i="1" dirty="0" smtClean="0"/>
              <a:t>                                      </a:t>
            </a:r>
            <a:r>
              <a:rPr lang="en-US" sz="3600" i="1" dirty="0" smtClean="0"/>
              <a:t>(Source: WFP)</a:t>
            </a:r>
            <a:endParaRPr lang="en-US"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533400" y="990600"/>
            <a:ext cx="6172200" cy="4648200"/>
          </a:xfrm>
          <a:prstGeom prst="rect">
            <a:avLst/>
          </a:prstGeom>
          <a:noFill/>
          <a:ln w="9525">
            <a:noFill/>
            <a:miter lim="800000"/>
            <a:headEnd/>
            <a:tailEnd/>
          </a:ln>
        </p:spPr>
      </p:pic>
      <p:sp>
        <p:nvSpPr>
          <p:cNvPr id="3" name="Rectangle 2"/>
          <p:cNvSpPr/>
          <p:nvPr/>
        </p:nvSpPr>
        <p:spPr>
          <a:xfrm>
            <a:off x="6705600" y="990600"/>
            <a:ext cx="2438400" cy="4801314"/>
          </a:xfrm>
          <a:prstGeom prst="rect">
            <a:avLst/>
          </a:prstGeom>
        </p:spPr>
        <p:txBody>
          <a:bodyPr wrap="square">
            <a:spAutoFit/>
          </a:bodyPr>
          <a:lstStyle/>
          <a:p>
            <a:r>
              <a:rPr lang="en-US" b="1" dirty="0"/>
              <a:t>Number of people</a:t>
            </a:r>
          </a:p>
          <a:p>
            <a:r>
              <a:rPr lang="en-US" b="1" dirty="0"/>
              <a:t>under-nourished in </a:t>
            </a:r>
            <a:endParaRPr lang="en-US" b="1" dirty="0" smtClean="0"/>
          </a:p>
          <a:p>
            <a:r>
              <a:rPr lang="en-US" b="1" dirty="0" smtClean="0"/>
              <a:t>% of total </a:t>
            </a:r>
            <a:r>
              <a:rPr lang="en-US" b="1" dirty="0"/>
              <a:t>population</a:t>
            </a:r>
          </a:p>
          <a:p>
            <a:endParaRPr lang="en-US" dirty="0" smtClean="0"/>
          </a:p>
          <a:p>
            <a:r>
              <a:rPr lang="en-US" dirty="0" smtClean="0"/>
              <a:t>PINK: up </a:t>
            </a:r>
            <a:r>
              <a:rPr lang="en-US" dirty="0"/>
              <a:t>to 2.5 %</a:t>
            </a:r>
          </a:p>
          <a:p>
            <a:endParaRPr lang="en-US" dirty="0" smtClean="0"/>
          </a:p>
          <a:p>
            <a:r>
              <a:rPr lang="en-US" dirty="0" smtClean="0"/>
              <a:t>YELLOW: 2.5-4 </a:t>
            </a:r>
            <a:r>
              <a:rPr lang="en-US" dirty="0"/>
              <a:t>%</a:t>
            </a:r>
          </a:p>
          <a:p>
            <a:endParaRPr lang="en-US" dirty="0" smtClean="0"/>
          </a:p>
          <a:p>
            <a:r>
              <a:rPr lang="en-US" dirty="0" smtClean="0"/>
              <a:t>BROWN: 5-19 </a:t>
            </a:r>
            <a:r>
              <a:rPr lang="en-US" dirty="0"/>
              <a:t>%</a:t>
            </a:r>
          </a:p>
          <a:p>
            <a:endParaRPr lang="en-US" dirty="0" smtClean="0"/>
          </a:p>
          <a:p>
            <a:r>
              <a:rPr lang="en-US" dirty="0" smtClean="0"/>
              <a:t>RED: 20-34 </a:t>
            </a:r>
            <a:r>
              <a:rPr lang="en-US" dirty="0"/>
              <a:t>%</a:t>
            </a:r>
          </a:p>
          <a:p>
            <a:endParaRPr lang="en-US" dirty="0" smtClean="0"/>
          </a:p>
          <a:p>
            <a:r>
              <a:rPr lang="en-US" dirty="0" smtClean="0"/>
              <a:t>MAROON: 35 </a:t>
            </a:r>
            <a:r>
              <a:rPr lang="en-US" dirty="0"/>
              <a:t>% and </a:t>
            </a:r>
            <a:r>
              <a:rPr lang="en-US" dirty="0" smtClean="0"/>
              <a:t>more</a:t>
            </a:r>
          </a:p>
          <a:p>
            <a:endParaRPr lang="en-US" dirty="0"/>
          </a:p>
          <a:p>
            <a:endParaRPr lang="en-US" i="1" dirty="0" smtClean="0"/>
          </a:p>
          <a:p>
            <a:endParaRPr lang="en-US" i="1" dirty="0"/>
          </a:p>
        </p:txBody>
      </p:sp>
      <p:sp>
        <p:nvSpPr>
          <p:cNvPr id="5" name="Rectangle 4"/>
          <p:cNvSpPr/>
          <p:nvPr/>
        </p:nvSpPr>
        <p:spPr>
          <a:xfrm>
            <a:off x="3657600" y="5943600"/>
            <a:ext cx="4227889" cy="369332"/>
          </a:xfrm>
          <a:prstGeom prst="rect">
            <a:avLst/>
          </a:prstGeom>
        </p:spPr>
        <p:txBody>
          <a:bodyPr wrap="none">
            <a:spAutoFit/>
          </a:bodyPr>
          <a:lstStyle/>
          <a:p>
            <a:r>
              <a:rPr lang="en-US" i="1" dirty="0" smtClean="0"/>
              <a:t>(Source: Caritas Switzerland, WFP and FAO)</a:t>
            </a:r>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t>
            </a:r>
            <a:br>
              <a:rPr lang="en-US" dirty="0" smtClean="0"/>
            </a:br>
            <a:r>
              <a:rPr lang="en-US" dirty="0"/>
              <a:t> </a:t>
            </a:r>
            <a:r>
              <a:rPr lang="en-US" dirty="0" smtClean="0"/>
              <a:t>          </a:t>
            </a:r>
            <a:br>
              <a:rPr lang="en-US" dirty="0" smtClean="0"/>
            </a:br>
            <a:r>
              <a:rPr lang="en-US" dirty="0"/>
              <a:t> </a:t>
            </a:r>
            <a:r>
              <a:rPr lang="en-US" dirty="0" smtClean="0"/>
              <a:t>                      </a:t>
            </a:r>
            <a:r>
              <a:rPr lang="en-US" b="1" dirty="0" smtClean="0"/>
              <a:t>Climate change is </a:t>
            </a:r>
            <a:br>
              <a:rPr lang="en-US" b="1" dirty="0" smtClean="0"/>
            </a:br>
            <a:r>
              <a:rPr lang="en-US" b="1" dirty="0" smtClean="0"/>
              <a:t>                       increasingly viewed as a  </a:t>
            </a:r>
            <a:br>
              <a:rPr lang="en-US" b="1" dirty="0" smtClean="0"/>
            </a:br>
            <a:r>
              <a:rPr lang="en-US" b="1" dirty="0" smtClean="0"/>
              <a:t>current and future cause of hunger and poverty. Increasing drought, flooding, and changing climatic patterns require a shift in crops and farming practices that may not be easily accomplished. </a:t>
            </a:r>
            <a:br>
              <a:rPr lang="en-US" b="1" dirty="0" smtClean="0"/>
            </a:br>
            <a:r>
              <a:rPr lang="en-US" b="1" dirty="0" smtClean="0"/>
              <a:t>      </a:t>
            </a:r>
            <a:r>
              <a:rPr lang="en-US" sz="3600" i="1" dirty="0" smtClean="0"/>
              <a:t>(Source: World Hunger Education Services)</a:t>
            </a:r>
            <a:endParaRPr lang="en-US" sz="3600" i="1" dirty="0"/>
          </a:p>
        </p:txBody>
      </p:sp>
      <p:pic>
        <p:nvPicPr>
          <p:cNvPr id="27650" name="Picture 2" descr="https://encrypted-tbn0.gstatic.com/images?q=tbn:ANd9GcQgNTfLLSd516HGwveELovUyH-1TIj4KInLnbIKbiq3GI8rq7eC"/>
          <p:cNvPicPr>
            <a:picLocks noChangeAspect="1" noChangeArrowheads="1"/>
          </p:cNvPicPr>
          <p:nvPr/>
        </p:nvPicPr>
        <p:blipFill>
          <a:blip r:embed="rId2" cstate="print"/>
          <a:srcRect/>
          <a:stretch>
            <a:fillRect/>
          </a:stretch>
        </p:blipFill>
        <p:spPr bwMode="auto">
          <a:xfrm>
            <a:off x="457200" y="228600"/>
            <a:ext cx="2466975" cy="184785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t>
            </a:r>
            <a:r>
              <a:rPr lang="en-US" b="1" dirty="0" smtClean="0"/>
              <a:t>The world produces enough food to feed everyone. World agriculture produces 17 percent more calories per person today than it did 30 years ago, despite a 70 percent population increase.  </a:t>
            </a:r>
            <a:br>
              <a:rPr lang="en-US" b="1" dirty="0" smtClean="0"/>
            </a:br>
            <a:r>
              <a:rPr lang="en-US" b="1" dirty="0" smtClean="0"/>
              <a:t>                                          </a:t>
            </a:r>
            <a:r>
              <a:rPr lang="en-US" sz="3200" i="1" dirty="0" smtClean="0"/>
              <a:t>(Source: FAO)</a:t>
            </a:r>
            <a:endParaRPr lang="en-US" i="1" dirty="0"/>
          </a:p>
        </p:txBody>
      </p:sp>
      <p:pic>
        <p:nvPicPr>
          <p:cNvPr id="25602" name="Picture 2" descr="https://encrypted-tbn3.gstatic.com/images?q=tbn:ANd9GcTtwEYl7lsJ2DPLzjmHq-NXIkNbLw-XRlxx4viilX7xaM5U6b22JA"/>
          <p:cNvPicPr>
            <a:picLocks noChangeAspect="1" noChangeArrowheads="1"/>
          </p:cNvPicPr>
          <p:nvPr/>
        </p:nvPicPr>
        <p:blipFill>
          <a:blip r:embed="rId2" cstate="print"/>
          <a:srcRect/>
          <a:stretch>
            <a:fillRect/>
          </a:stretch>
        </p:blipFill>
        <p:spPr bwMode="auto">
          <a:xfrm>
            <a:off x="457200" y="228600"/>
            <a:ext cx="2466975" cy="184785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1566</TotalTime>
  <Words>221</Words>
  <Application>Microsoft Office PowerPoint</Application>
  <PresentationFormat>On-screen Show (4:3)</PresentationFormat>
  <Paragraphs>47</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     </vt:lpstr>
      <vt:lpstr>     Today, one in eight people do not get enough food to be healthy and lead an active life, making hunger and malnutrition the number one risk to health worldwide.</vt:lpstr>
      <vt:lpstr>           Foodless days are now a part of life for up to 24 percent of families in India, 27 percent in Nigeria, and 14 percent in Peru.                                    (Source: Save the Children)</vt:lpstr>
      <vt:lpstr>        Malnutrition causes a range of problems, such as being dangerously thin, being too short for one's age, being deficient in vitamins and minerals (such as lacking iron which makes you anaemic), or even being too fat (obese).                                                         (Source: WFP)</vt:lpstr>
      <vt:lpstr>Slide 7</vt:lpstr>
      <vt:lpstr>                                                               Climate change is                         increasingly viewed as a   current and future cause of hunger and poverty. Increasing drought, flooding, and changing climatic patterns require a shift in crops and farming practices that may not be easily accomplished.        (Source: World Hunger Education Services)</vt:lpstr>
      <vt:lpstr>                               The world produces enough food to feed everyone. World agriculture produces 17 percent more calories per person today than it did 30 years ago, despite a 70 percent population increase.                                             (Source: FAO)</vt:lpstr>
      <vt:lpstr>           In developing countries, almost one out of every 15 children will die before they reach the age of five.                                   (Source: UNICEF)</vt:lpstr>
      <vt:lpstr>         Women make up a little over half of the world's population, but they account for over 60 percent of the world’s hungry.                     (Source:  ECOSOC, United Nations) </vt:lpstr>
      <vt:lpstr>                                                          Ten percent of American                          households were not able to provide their children with “adequate, nutritious” food at times during 2011. This translates into more than 16.6 million children — or 22 percent of all American kids.  </vt:lpstr>
      <vt:lpstr>           A new AARP Foundation study shows that nearly 9 million older adults in the United States face the risk of hunger – meaning they are forced to skip meals or buy poor quality food.       (Source: American Association of Retired Persons, AARP) </vt:lpstr>
      <vt:lpstr>Slide 14</vt:lpstr>
      <vt:lpstr>                            HOLY CROSS FOOD STATS  Reductions in food waste over a six-month period after the elimination of trays in Kimball Dining Hall:       41,122 pounds in food waste       5,874 gallons in liquid waste       234,987 gallons in water usage                        (Source: Holy Cross Magazine)</vt:lpstr>
    </vt:vector>
  </TitlesOfParts>
  <Company>College of the Holy Cross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Society Banquet HUNGER STATS</dc:title>
  <dc:creator>The College of the Holy Cross</dc:creator>
  <cp:lastModifiedBy>The College of the Holy Cross</cp:lastModifiedBy>
  <cp:revision>38</cp:revision>
  <dcterms:created xsi:type="dcterms:W3CDTF">2012-11-10T18:41:13Z</dcterms:created>
  <dcterms:modified xsi:type="dcterms:W3CDTF">2012-11-14T19:00:02Z</dcterms:modified>
</cp:coreProperties>
</file>